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5" r:id="rId6"/>
    <p:sldId id="266" r:id="rId7"/>
    <p:sldId id="267" r:id="rId8"/>
    <p:sldId id="260" r:id="rId9"/>
    <p:sldId id="261" r:id="rId10"/>
    <p:sldId id="262" r:id="rId11"/>
    <p:sldId id="263" r:id="rId12"/>
    <p:sldId id="264" r:id="rId13"/>
  </p:sldIdLst>
  <p:sldSz cx="10693400" cy="10693400"/>
  <p:notesSz cx="10693400" cy="10693400"/>
  <p:embeddedFontLst>
    <p:embeddedFont>
      <p:font typeface="Arial" panose="020B0604020202020204" pitchFamily="34" charset="0"/>
      <p:regular r:id="rId14"/>
    </p:embeddedFont>
    <p:embeddedFont>
      <p:font typeface="Calibri" panose="020F0502020204030204" pitchFamily="34" charset="0"/>
      <p:regular r:id="rId15"/>
      <p:bold r:id="rId16"/>
      <p:italic r:id="rId17"/>
      <p:boldItalic r:id="rId18"/>
    </p:embeddedFont>
    <p:embeddedFont>
      <p:font typeface="Consolas" panose="020B0609020204030204" pitchFamily="49" charset="0"/>
      <p:regular r:id="rId19"/>
      <p:bold r:id="rId20"/>
      <p:italic r:id="rId21"/>
      <p:boldItalic r:id="rId22"/>
    </p:embeddedFont>
    <p:embeddedFont>
      <p:font typeface="Times New Roman" panose="02020603050405020304" pitchFamily="18"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51" d="100"/>
          <a:sy n="51" d="100"/>
        </p:scale>
        <p:origin x="1472" y="-33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2770976" y="3074370"/>
            <a:ext cx="5151447" cy="323214"/>
          </a:xfrm>
          <a:prstGeom prst="rect">
            <a:avLst/>
          </a:prstGeom>
        </p:spPr>
        <p:txBody>
          <a:bodyPr wrap="square" lIns="0" tIns="0" rIns="0" bIns="0">
            <a:spAutoFit/>
          </a:bodyPr>
          <a:lstStyle>
            <a:lvl1pPr>
              <a:defRPr sz="1950" b="0" i="0">
                <a:solidFill>
                  <a:srgbClr val="CA606E"/>
                </a:solidFill>
                <a:latin typeface="Times New Roman"/>
                <a:cs typeface="Times New Roman"/>
              </a:defRPr>
            </a:lvl1pPr>
          </a:lstStyle>
          <a:p>
            <a:endParaRPr/>
          </a:p>
        </p:txBody>
      </p:sp>
      <p:sp>
        <p:nvSpPr>
          <p:cNvPr id="3" name="Holder 3"/>
          <p:cNvSpPr>
            <a:spLocks noGrp="1"/>
          </p:cNvSpPr>
          <p:nvPr>
            <p:ph type="subTitle" idx="4"/>
          </p:nvPr>
        </p:nvSpPr>
        <p:spPr>
          <a:xfrm>
            <a:off x="3003420" y="4865190"/>
            <a:ext cx="4686559" cy="826135"/>
          </a:xfrm>
          <a:prstGeom prst="rect">
            <a:avLst/>
          </a:prstGeom>
        </p:spPr>
        <p:txBody>
          <a:bodyPr wrap="square" lIns="0" tIns="0" rIns="0" bIns="0">
            <a:spAutoFit/>
          </a:bodyPr>
          <a:lstStyle>
            <a:lvl1pPr>
              <a:defRPr sz="52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sz="half" idx="2"/>
          </p:nvPr>
        </p:nvSpPr>
        <p:spPr>
          <a:xfrm>
            <a:off x="534670" y="1737995"/>
            <a:ext cx="4651629"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7995"/>
            <a:ext cx="4651629" cy="498729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9126579" y="1051630"/>
            <a:ext cx="1228460" cy="441989"/>
          </a:xfrm>
          <a:prstGeom prst="rect">
            <a:avLst/>
          </a:prstGeom>
        </p:spPr>
      </p:pic>
      <p:pic>
        <p:nvPicPr>
          <p:cNvPr id="17" name="bg object 17"/>
          <p:cNvPicPr/>
          <p:nvPr/>
        </p:nvPicPr>
        <p:blipFill>
          <a:blip r:embed="rId8" cstate="print"/>
          <a:stretch>
            <a:fillRect/>
          </a:stretch>
        </p:blipFill>
        <p:spPr>
          <a:xfrm>
            <a:off x="9614305" y="1182703"/>
            <a:ext cx="719396" cy="134121"/>
          </a:xfrm>
          <a:prstGeom prst="rect">
            <a:avLst/>
          </a:prstGeom>
        </p:spPr>
      </p:pic>
      <p:sp>
        <p:nvSpPr>
          <p:cNvPr id="2" name="Holder 2"/>
          <p:cNvSpPr>
            <a:spLocks noGrp="1"/>
          </p:cNvSpPr>
          <p:nvPr>
            <p:ph type="title"/>
          </p:nvPr>
        </p:nvSpPr>
        <p:spPr>
          <a:xfrm>
            <a:off x="798565" y="1314284"/>
            <a:ext cx="9096268" cy="635635"/>
          </a:xfrm>
          <a:prstGeom prst="rect">
            <a:avLst/>
          </a:prstGeom>
        </p:spPr>
        <p:txBody>
          <a:bodyPr wrap="square" lIns="0" tIns="0" rIns="0" bIns="0">
            <a:spAutoFit/>
          </a:bodyPr>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a:xfrm>
            <a:off x="534670" y="1737995"/>
            <a:ext cx="9624060"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7027545"/>
            <a:ext cx="3421888" cy="37782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27545"/>
            <a:ext cx="2459482" cy="37782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6" name="Holder 6"/>
          <p:cNvSpPr>
            <a:spLocks noGrp="1"/>
          </p:cNvSpPr>
          <p:nvPr>
            <p:ph type="sldNum" sz="quarter" idx="7"/>
          </p:nvPr>
        </p:nvSpPr>
        <p:spPr>
          <a:xfrm>
            <a:off x="7699248" y="7027545"/>
            <a:ext cx="2459482" cy="37782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sCK1K-pKS7Q" TargetMode="External"/><Relationship Id="rId2" Type="http://schemas.openxmlformats.org/officeDocument/2006/relationships/hyperlink" Target="https://www.youtube.com/watch?v=PdwA0tA-LeI&amp;feature=youtu.be" TargetMode="External"/><Relationship Id="rId1" Type="http://schemas.openxmlformats.org/officeDocument/2006/relationships/slideLayout" Target="../slideLayouts/slideLayout2.xml"/><Relationship Id="rId5" Type="http://schemas.openxmlformats.org/officeDocument/2006/relationships/hyperlink" Target="https://drive.google.com/file/d/124WhDKDUB2a9sak8bCOCRAz_1OlCe-Fe/view?usp=sharing" TargetMode="External"/><Relationship Id="rId4" Type="http://schemas.openxmlformats.org/officeDocument/2006/relationships/hyperlink" Target="https://drive.google.com/file/d/18lRq-V1fmLbwMCMEUZKAHt0vLGqS80xd/view?usp=sharin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ivyaSundar-89/CFC_2020_SlotBooking" TargetMode="External"/><Relationship Id="rId2" Type="http://schemas.openxmlformats.org/officeDocument/2006/relationships/hyperlink" Target="https://drive.google.com/file/d/1JYOmJwNLBf6yVR8B_uRW91oSo8RZtqEe/view?usp=sharing" TargetMode="External"/><Relationship Id="rId1" Type="http://schemas.openxmlformats.org/officeDocument/2006/relationships/slideLayout" Target="../slideLayouts/slideLayout2.xml"/><Relationship Id="rId5" Type="http://schemas.openxmlformats.org/officeDocument/2006/relationships/hyperlink" Target="https://github.com/DivyaSundar-89/CFC_2020_SlotBooking/blob/master/README.md" TargetMode="External"/><Relationship Id="rId4" Type="http://schemas.openxmlformats.org/officeDocument/2006/relationships/hyperlink" Target="https://github.com/DivyaSundar-89/CFC_2020_SlotBooking/blob/master/Snapshots%20of%20working%20poc.docx"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2542273" y="978473"/>
            <a:ext cx="5364989" cy="3426181"/>
          </a:xfrm>
          <a:prstGeom prst="rect">
            <a:avLst/>
          </a:prstGeom>
        </p:spPr>
      </p:pic>
      <p:sp>
        <p:nvSpPr>
          <p:cNvPr id="5" name="object 5"/>
          <p:cNvSpPr txBox="1"/>
          <p:nvPr/>
        </p:nvSpPr>
        <p:spPr>
          <a:xfrm>
            <a:off x="5608130" y="2346356"/>
            <a:ext cx="1713230" cy="307975"/>
          </a:xfrm>
          <a:prstGeom prst="rect">
            <a:avLst/>
          </a:prstGeom>
        </p:spPr>
        <p:txBody>
          <a:bodyPr vert="horz" wrap="square" lIns="0" tIns="12700" rIns="0" bIns="0" rtlCol="0">
            <a:spAutoFit/>
          </a:bodyPr>
          <a:lstStyle/>
          <a:p>
            <a:pPr marL="12700">
              <a:lnSpc>
                <a:spcPct val="100000"/>
              </a:lnSpc>
              <a:spcBef>
                <a:spcPts val="100"/>
              </a:spcBef>
            </a:pPr>
            <a:r>
              <a:rPr sz="1850" spc="30" dirty="0">
                <a:solidFill>
                  <a:srgbClr val="1A1A1A"/>
                </a:solidFill>
                <a:latin typeface="Times New Roman"/>
                <a:cs typeface="Times New Roman"/>
              </a:rPr>
              <a:t>Whatcha</a:t>
            </a:r>
            <a:r>
              <a:rPr sz="1850" spc="270" dirty="0">
                <a:solidFill>
                  <a:srgbClr val="1A1A1A"/>
                </a:solidFill>
                <a:latin typeface="Times New Roman"/>
                <a:cs typeface="Times New Roman"/>
              </a:rPr>
              <a:t> </a:t>
            </a:r>
            <a:r>
              <a:rPr sz="1850" spc="30" dirty="0">
                <a:solidFill>
                  <a:srgbClr val="0F0F0F"/>
                </a:solidFill>
                <a:latin typeface="Times New Roman"/>
                <a:cs typeface="Times New Roman"/>
              </a:rPr>
              <a:t>Doing?</a:t>
            </a:r>
            <a:endParaRPr sz="1850">
              <a:latin typeface="Times New Roman"/>
              <a:cs typeface="Times New Roman"/>
            </a:endParaRPr>
          </a:p>
        </p:txBody>
      </p:sp>
      <p:sp>
        <p:nvSpPr>
          <p:cNvPr id="6" name="object 6"/>
          <p:cNvSpPr txBox="1">
            <a:spLocks noGrp="1"/>
          </p:cNvSpPr>
          <p:nvPr>
            <p:ph type="ctrTitle"/>
          </p:nvPr>
        </p:nvSpPr>
        <p:spPr>
          <a:prstGeom prst="rect">
            <a:avLst/>
          </a:prstGeom>
        </p:spPr>
        <p:txBody>
          <a:bodyPr vert="horz" wrap="square" lIns="0" tIns="12700" rIns="0" bIns="0" rtlCol="0">
            <a:spAutoFit/>
          </a:bodyPr>
          <a:lstStyle/>
          <a:p>
            <a:pPr marL="3101340">
              <a:lnSpc>
                <a:spcPct val="100000"/>
              </a:lnSpc>
              <a:spcBef>
                <a:spcPts val="100"/>
              </a:spcBef>
            </a:pPr>
            <a:r>
              <a:rPr spc="40" dirty="0"/>
              <a:t>#CodeinQuarantine</a:t>
            </a:r>
          </a:p>
        </p:txBody>
      </p:sp>
      <p:sp>
        <p:nvSpPr>
          <p:cNvPr id="9" name="TextBox 8">
            <a:extLst>
              <a:ext uri="{FF2B5EF4-FFF2-40B4-BE49-F238E27FC236}">
                <a16:creationId xmlns:a16="http://schemas.microsoft.com/office/drawing/2014/main" id="{05CDB3A5-C4D1-424F-BB08-2C0247311B18}"/>
              </a:ext>
            </a:extLst>
          </p:cNvPr>
          <p:cNvSpPr txBox="1"/>
          <p:nvPr/>
        </p:nvSpPr>
        <p:spPr>
          <a:xfrm>
            <a:off x="3441700" y="5139538"/>
            <a:ext cx="5623827" cy="707886"/>
          </a:xfrm>
          <a:prstGeom prst="rect">
            <a:avLst/>
          </a:prstGeom>
          <a:noFill/>
        </p:spPr>
        <p:txBody>
          <a:bodyPr wrap="square" rtlCol="0">
            <a:spAutoFit/>
          </a:bodyPr>
          <a:lstStyle/>
          <a:p>
            <a:r>
              <a:rPr lang="en-US" sz="4000" b="1" dirty="0"/>
              <a:t>IBM Call for Code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80" y="1323937"/>
            <a:ext cx="4532630" cy="620395"/>
          </a:xfrm>
          <a:prstGeom prst="rect">
            <a:avLst/>
          </a:prstGeom>
        </p:spPr>
        <p:txBody>
          <a:bodyPr vert="horz" wrap="square" lIns="0" tIns="12700" rIns="0" bIns="0" rtlCol="0">
            <a:spAutoFit/>
          </a:bodyPr>
          <a:lstStyle/>
          <a:p>
            <a:pPr marL="12700">
              <a:lnSpc>
                <a:spcPct val="100000"/>
              </a:lnSpc>
              <a:spcBef>
                <a:spcPts val="100"/>
              </a:spcBef>
            </a:pPr>
            <a:r>
              <a:rPr sz="3900" spc="-65" dirty="0"/>
              <a:t>Youtube </a:t>
            </a:r>
            <a:r>
              <a:rPr sz="3900" spc="-55" dirty="0"/>
              <a:t>or </a:t>
            </a:r>
            <a:r>
              <a:rPr sz="3900" spc="-70" dirty="0"/>
              <a:t>Vimeo</a:t>
            </a:r>
            <a:r>
              <a:rPr sz="3900" spc="-225" dirty="0"/>
              <a:t> </a:t>
            </a:r>
            <a:r>
              <a:rPr sz="3900" spc="-55" dirty="0"/>
              <a:t>Link</a:t>
            </a:r>
            <a:endParaRPr sz="3900"/>
          </a:p>
        </p:txBody>
      </p:sp>
      <p:sp>
        <p:nvSpPr>
          <p:cNvPr id="3" name="object 3"/>
          <p:cNvSpPr txBox="1"/>
          <p:nvPr/>
        </p:nvSpPr>
        <p:spPr>
          <a:xfrm>
            <a:off x="826102" y="2336704"/>
            <a:ext cx="8635398" cy="7350730"/>
          </a:xfrm>
          <a:prstGeom prst="rect">
            <a:avLst/>
          </a:prstGeom>
        </p:spPr>
        <p:txBody>
          <a:bodyPr vert="horz" wrap="square" lIns="0" tIns="12700" rIns="0" bIns="0" rtlCol="0">
            <a:spAutoFit/>
          </a:bodyPr>
          <a:lstStyle/>
          <a:p>
            <a:pPr marL="184785" indent="-172720">
              <a:lnSpc>
                <a:spcPct val="100000"/>
              </a:lnSpc>
              <a:spcBef>
                <a:spcPts val="100"/>
              </a:spcBef>
              <a:buChar char="•"/>
              <a:tabLst>
                <a:tab pos="185420" algn="l"/>
              </a:tabLst>
            </a:pPr>
            <a:r>
              <a:rPr lang="en-US" sz="2550" i="1" spc="-75" dirty="0">
                <a:latin typeface="Calibri"/>
                <a:cs typeface="Calibri"/>
              </a:rPr>
              <a:t> Video recording of the demo link (Use case 1) - </a:t>
            </a:r>
            <a:r>
              <a:rPr lang="en-US" sz="2800" dirty="0">
                <a:hlinkClick r:id="rId2"/>
              </a:rPr>
              <a:t>https://www.youtube.com/watch?v=PdwA0tA-LeI&amp;feature=youtu.be</a:t>
            </a:r>
            <a:endParaRPr lang="en-US" sz="2800" dirty="0"/>
          </a:p>
          <a:p>
            <a:pPr marL="184785" indent="-172720">
              <a:lnSpc>
                <a:spcPct val="100000"/>
              </a:lnSpc>
              <a:spcBef>
                <a:spcPts val="100"/>
              </a:spcBef>
              <a:buChar char="•"/>
              <a:tabLst>
                <a:tab pos="185420" algn="l"/>
              </a:tabLst>
            </a:pPr>
            <a:endParaRPr lang="en-US" sz="2800" dirty="0"/>
          </a:p>
          <a:p>
            <a:pPr marL="184785" indent="-172720">
              <a:lnSpc>
                <a:spcPct val="100000"/>
              </a:lnSpc>
              <a:spcBef>
                <a:spcPts val="100"/>
              </a:spcBef>
              <a:buChar char="•"/>
              <a:tabLst>
                <a:tab pos="185420" algn="l"/>
              </a:tabLst>
            </a:pPr>
            <a:r>
              <a:rPr lang="en-US" sz="2800" i="1" dirty="0"/>
              <a:t>Video recording of the demo link (Use case 2) –</a:t>
            </a:r>
          </a:p>
          <a:p>
            <a:pPr marL="12065">
              <a:lnSpc>
                <a:spcPct val="100000"/>
              </a:lnSpc>
              <a:spcBef>
                <a:spcPts val="100"/>
              </a:spcBef>
              <a:tabLst>
                <a:tab pos="185420" algn="l"/>
              </a:tabLst>
            </a:pPr>
            <a:r>
              <a:rPr lang="en-US" sz="2800" i="1" dirty="0">
                <a:hlinkClick r:id="rId3"/>
              </a:rPr>
              <a:t>https://www.youtube.com/watch?v=sCK1K-pKS7Q</a:t>
            </a:r>
            <a:endParaRPr lang="en-US" sz="2800" i="1" dirty="0"/>
          </a:p>
          <a:p>
            <a:pPr marL="12065">
              <a:lnSpc>
                <a:spcPct val="100000"/>
              </a:lnSpc>
              <a:spcBef>
                <a:spcPts val="100"/>
              </a:spcBef>
              <a:tabLst>
                <a:tab pos="185420" algn="l"/>
              </a:tabLst>
            </a:pPr>
            <a:endParaRPr lang="en-US" sz="2800" i="1" spc="-75" dirty="0">
              <a:latin typeface="Calibri"/>
              <a:cs typeface="Calibri"/>
            </a:endParaRPr>
          </a:p>
          <a:p>
            <a:pPr marL="184785" indent="-172720">
              <a:lnSpc>
                <a:spcPct val="100000"/>
              </a:lnSpc>
              <a:spcBef>
                <a:spcPts val="100"/>
              </a:spcBef>
              <a:buChar char="•"/>
              <a:tabLst>
                <a:tab pos="185420" algn="l"/>
              </a:tabLst>
            </a:pPr>
            <a:r>
              <a:rPr lang="en-US" sz="2800" i="1" spc="-75" dirty="0">
                <a:latin typeface="Calibri"/>
                <a:cs typeface="Calibri"/>
              </a:rPr>
              <a:t>Video recording link from google drive – Use case 1 (if </a:t>
            </a:r>
            <a:r>
              <a:rPr lang="en-US" sz="2800" i="1" spc="-75" dirty="0" err="1">
                <a:latin typeface="Calibri"/>
                <a:cs typeface="Calibri"/>
              </a:rPr>
              <a:t>youtube</a:t>
            </a:r>
            <a:r>
              <a:rPr lang="en-US" sz="2800" i="1" spc="-75" dirty="0">
                <a:latin typeface="Calibri"/>
                <a:cs typeface="Calibri"/>
              </a:rPr>
              <a:t> link </a:t>
            </a:r>
            <a:r>
              <a:rPr lang="en-US" sz="2800" i="1" spc="-75" dirty="0">
                <a:cs typeface="Calibri"/>
              </a:rPr>
              <a:t>doesn’t work) - </a:t>
            </a:r>
            <a:r>
              <a:rPr lang="en-US" sz="2800" i="1" spc="-75" dirty="0">
                <a:cs typeface="Calibri"/>
                <a:hlinkClick r:id="rId4"/>
              </a:rPr>
              <a:t>https://drive.google.com/file/d/18lRq-V1fmLbwMCMEUZKAHt0vLGqS80xd/view?usp=sharing</a:t>
            </a:r>
            <a:endParaRPr lang="en-US" sz="2800" i="1" spc="-75" dirty="0">
              <a:cs typeface="Calibri"/>
            </a:endParaRPr>
          </a:p>
          <a:p>
            <a:pPr marL="184785" indent="-172720">
              <a:lnSpc>
                <a:spcPct val="100000"/>
              </a:lnSpc>
              <a:spcBef>
                <a:spcPts val="100"/>
              </a:spcBef>
              <a:buChar char="•"/>
              <a:tabLst>
                <a:tab pos="185420" algn="l"/>
              </a:tabLst>
            </a:pPr>
            <a:endParaRPr lang="en-US" sz="2800" i="1" spc="-75" dirty="0">
              <a:latin typeface="Calibri"/>
              <a:cs typeface="Calibri"/>
            </a:endParaRPr>
          </a:p>
          <a:p>
            <a:pPr marL="184785" indent="-172720">
              <a:spcBef>
                <a:spcPts val="100"/>
              </a:spcBef>
              <a:buFontTx/>
              <a:buChar char="•"/>
              <a:tabLst>
                <a:tab pos="185420" algn="l"/>
              </a:tabLst>
            </a:pPr>
            <a:r>
              <a:rPr lang="en-US" sz="2800" i="1" spc="-75" dirty="0">
                <a:cs typeface="Calibri"/>
              </a:rPr>
              <a:t>Video recording link from google drive – Use case 2 (if </a:t>
            </a:r>
            <a:r>
              <a:rPr lang="en-US" sz="2800" i="1" spc="-75" dirty="0" err="1">
                <a:cs typeface="Calibri"/>
              </a:rPr>
              <a:t>youtube</a:t>
            </a:r>
            <a:r>
              <a:rPr lang="en-US" sz="2800" i="1" spc="-75" dirty="0">
                <a:cs typeface="Calibri"/>
              </a:rPr>
              <a:t> link doesn’t work) - </a:t>
            </a:r>
            <a:r>
              <a:rPr lang="en-US" sz="2800" i="1" spc="-75" dirty="0">
                <a:cs typeface="Calibri"/>
                <a:hlinkClick r:id="rId5"/>
              </a:rPr>
              <a:t>https://drive.google.com/file/d/124WhDKDUB2a9sak8bCOCRAz_1OlCe-Fe/view?usp=sharing</a:t>
            </a:r>
            <a:r>
              <a:rPr lang="en-US" sz="2800" i="1" spc="-75" dirty="0">
                <a:cs typeface="Calibri"/>
              </a:rPr>
              <a:t> </a:t>
            </a:r>
            <a:endParaRPr lang="en-US" sz="2800" i="1" spc="-75" dirty="0">
              <a:latin typeface="Calibri"/>
              <a:cs typeface="Calibri"/>
            </a:endParaRPr>
          </a:p>
          <a:p>
            <a:pPr marL="12065">
              <a:lnSpc>
                <a:spcPct val="100000"/>
              </a:lnSpc>
              <a:spcBef>
                <a:spcPts val="100"/>
              </a:spcBef>
              <a:tabLst>
                <a:tab pos="185420" algn="l"/>
              </a:tabLst>
            </a:pPr>
            <a:endParaRPr lang="en-US" sz="2550" i="1" spc="-75" dirty="0">
              <a:latin typeface="Calibri"/>
              <a:cs typeface="Calibri"/>
            </a:endParaRPr>
          </a:p>
          <a:p>
            <a:pPr marL="12065">
              <a:lnSpc>
                <a:spcPct val="100000"/>
              </a:lnSpc>
              <a:spcBef>
                <a:spcPts val="100"/>
              </a:spcBef>
              <a:tabLst>
                <a:tab pos="185420"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68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7</a:t>
            </a:r>
            <a:endParaRPr sz="1000">
              <a:latin typeface="Consolas"/>
              <a:cs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821589" y="6471339"/>
            <a:ext cx="54869" cy="82301"/>
          </a:xfrm>
          <a:prstGeom prst="rect">
            <a:avLst/>
          </a:prstGeom>
        </p:spPr>
      </p:pic>
      <p:grpSp>
        <p:nvGrpSpPr>
          <p:cNvPr id="3" name="object 3"/>
          <p:cNvGrpSpPr/>
          <p:nvPr/>
        </p:nvGrpSpPr>
        <p:grpSpPr>
          <a:xfrm>
            <a:off x="9126579" y="1051630"/>
            <a:ext cx="1228725" cy="442595"/>
            <a:chOff x="9126579" y="1051630"/>
            <a:chExt cx="1228725" cy="442595"/>
          </a:xfrm>
        </p:grpSpPr>
        <p:pic>
          <p:nvPicPr>
            <p:cNvPr id="4" name="object 4"/>
            <p:cNvPicPr/>
            <p:nvPr/>
          </p:nvPicPr>
          <p:blipFill>
            <a:blip r:embed="rId3" cstate="print"/>
            <a:stretch>
              <a:fillRect/>
            </a:stretch>
          </p:blipFill>
          <p:spPr>
            <a:xfrm>
              <a:off x="9126579" y="1051630"/>
              <a:ext cx="1228460" cy="441989"/>
            </a:xfrm>
            <a:prstGeom prst="rect">
              <a:avLst/>
            </a:prstGeom>
          </p:spPr>
        </p:pic>
        <p:pic>
          <p:nvPicPr>
            <p:cNvPr id="5" name="object 5"/>
            <p:cNvPicPr/>
            <p:nvPr/>
          </p:nvPicPr>
          <p:blipFill>
            <a:blip r:embed="rId4" cstate="print"/>
            <a:stretch>
              <a:fillRect/>
            </a:stretch>
          </p:blipFill>
          <p:spPr>
            <a:xfrm>
              <a:off x="9614305" y="1182703"/>
              <a:ext cx="719396" cy="134121"/>
            </a:xfrm>
            <a:prstGeom prst="rect">
              <a:avLst/>
            </a:prstGeom>
          </p:spPr>
        </p:pic>
      </p:grpSp>
      <p:sp>
        <p:nvSpPr>
          <p:cNvPr id="6" name="object 6"/>
          <p:cNvSpPr txBox="1">
            <a:spLocks noGrp="1"/>
          </p:cNvSpPr>
          <p:nvPr>
            <p:ph type="title"/>
          </p:nvPr>
        </p:nvSpPr>
        <p:spPr>
          <a:xfrm>
            <a:off x="798565" y="1314284"/>
            <a:ext cx="5880735" cy="635635"/>
          </a:xfrm>
          <a:prstGeom prst="rect">
            <a:avLst/>
          </a:prstGeom>
        </p:spPr>
        <p:txBody>
          <a:bodyPr vert="horz" wrap="square" lIns="0" tIns="12700" rIns="0" bIns="0" rtlCol="0">
            <a:spAutoFit/>
          </a:bodyPr>
          <a:lstStyle/>
          <a:p>
            <a:pPr marL="12700">
              <a:lnSpc>
                <a:spcPct val="100000"/>
              </a:lnSpc>
              <a:spcBef>
                <a:spcPts val="100"/>
              </a:spcBef>
            </a:pPr>
            <a:r>
              <a:rPr spc="-95" dirty="0"/>
              <a:t>Associated attachments/</a:t>
            </a:r>
            <a:r>
              <a:rPr spc="-225" dirty="0"/>
              <a:t> </a:t>
            </a:r>
            <a:r>
              <a:rPr spc="-85" dirty="0"/>
              <a:t>files</a:t>
            </a:r>
          </a:p>
        </p:txBody>
      </p:sp>
      <p:sp>
        <p:nvSpPr>
          <p:cNvPr id="7" name="object 7"/>
          <p:cNvSpPr txBox="1"/>
          <p:nvPr/>
        </p:nvSpPr>
        <p:spPr>
          <a:xfrm>
            <a:off x="826102" y="2336704"/>
            <a:ext cx="8449945" cy="5714193"/>
          </a:xfrm>
          <a:prstGeom prst="rect">
            <a:avLst/>
          </a:prstGeom>
        </p:spPr>
        <p:txBody>
          <a:bodyPr vert="horz" wrap="square" lIns="0" tIns="67945" rIns="0" bIns="0" rtlCol="0">
            <a:spAutoFit/>
          </a:bodyPr>
          <a:lstStyle/>
          <a:p>
            <a:pPr marL="182880" marR="5080" indent="-170815">
              <a:lnSpc>
                <a:spcPts val="2640"/>
              </a:lnSpc>
              <a:spcBef>
                <a:spcPts val="535"/>
              </a:spcBef>
              <a:buChar char="•"/>
              <a:tabLst>
                <a:tab pos="185420" algn="l"/>
              </a:tabLst>
            </a:pPr>
            <a:r>
              <a:rPr lang="en-US" sz="2550" i="1" spc="-80" dirty="0">
                <a:latin typeface="Calibri"/>
                <a:cs typeface="Calibri"/>
              </a:rPr>
              <a:t> From the git-hub, the source code is attached along-with the following files:</a:t>
            </a:r>
          </a:p>
          <a:p>
            <a:pPr marL="12065" marR="5080">
              <a:lnSpc>
                <a:spcPts val="2640"/>
              </a:lnSpc>
              <a:spcBef>
                <a:spcPts val="535"/>
              </a:spcBef>
              <a:tabLst>
                <a:tab pos="185420" algn="l"/>
              </a:tabLst>
            </a:pPr>
            <a:endParaRPr lang="en-US" sz="2550" i="1" spc="-80" dirty="0">
              <a:latin typeface="Calibri"/>
              <a:cs typeface="Calibri"/>
            </a:endParaRPr>
          </a:p>
          <a:p>
            <a:pPr marL="12065" marR="5080">
              <a:lnSpc>
                <a:spcPts val="2640"/>
              </a:lnSpc>
              <a:spcBef>
                <a:spcPts val="535"/>
              </a:spcBef>
              <a:tabLst>
                <a:tab pos="185420" algn="l"/>
              </a:tabLst>
            </a:pPr>
            <a:r>
              <a:rPr lang="en-US" sz="2550" i="1" spc="-80" dirty="0">
                <a:latin typeface="Calibri"/>
                <a:cs typeface="Calibri"/>
              </a:rPr>
              <a:t>    - Custom dialog skill json file.</a:t>
            </a:r>
          </a:p>
          <a:p>
            <a:pPr marL="12065" marR="5080">
              <a:lnSpc>
                <a:spcPts val="2640"/>
              </a:lnSpc>
              <a:spcBef>
                <a:spcPts val="535"/>
              </a:spcBef>
              <a:tabLst>
                <a:tab pos="185420" algn="l"/>
              </a:tabLst>
            </a:pPr>
            <a:r>
              <a:rPr lang="en-US" sz="2550" i="1" spc="-80" dirty="0">
                <a:latin typeface="Calibri"/>
                <a:cs typeface="Calibri"/>
              </a:rPr>
              <a:t>    - Custom webhook script that invokes the external REST call.</a:t>
            </a:r>
          </a:p>
          <a:p>
            <a:pPr marL="12065" marR="5080">
              <a:lnSpc>
                <a:spcPts val="2640"/>
              </a:lnSpc>
              <a:spcBef>
                <a:spcPts val="535"/>
              </a:spcBef>
              <a:tabLst>
                <a:tab pos="185420" algn="l"/>
              </a:tabLst>
            </a:pPr>
            <a:r>
              <a:rPr lang="en-US" sz="2550" i="1" spc="-80" dirty="0">
                <a:latin typeface="Calibri"/>
                <a:cs typeface="Calibri"/>
              </a:rPr>
              <a:t>    - Document providing the snapshots of the </a:t>
            </a:r>
            <a:r>
              <a:rPr lang="en-US" sz="2550" i="1" spc="-80" dirty="0" err="1">
                <a:latin typeface="Calibri"/>
                <a:cs typeface="Calibri"/>
              </a:rPr>
              <a:t>poc</a:t>
            </a:r>
            <a:r>
              <a:rPr lang="en-US" sz="2550" i="1" spc="-80" dirty="0">
                <a:latin typeface="Calibri"/>
                <a:cs typeface="Calibri"/>
              </a:rPr>
              <a:t>.</a:t>
            </a:r>
          </a:p>
          <a:p>
            <a:pPr marL="12065" marR="5080">
              <a:lnSpc>
                <a:spcPts val="2640"/>
              </a:lnSpc>
              <a:spcBef>
                <a:spcPts val="535"/>
              </a:spcBef>
              <a:tabLst>
                <a:tab pos="185420" algn="l"/>
              </a:tabLst>
            </a:pPr>
            <a:r>
              <a:rPr lang="en-US" sz="2550" i="1" spc="-80" dirty="0">
                <a:latin typeface="Calibri"/>
                <a:cs typeface="Calibri"/>
              </a:rPr>
              <a:t>    - README file to launch the application.</a:t>
            </a:r>
          </a:p>
          <a:p>
            <a:pPr marL="12065" marR="5080">
              <a:lnSpc>
                <a:spcPts val="2640"/>
              </a:lnSpc>
              <a:spcBef>
                <a:spcPts val="535"/>
              </a:spcBef>
              <a:tabLst>
                <a:tab pos="185420" algn="l"/>
              </a:tabLst>
            </a:pPr>
            <a:r>
              <a:rPr lang="en-US" sz="2550" i="1" spc="-80" dirty="0">
                <a:latin typeface="Calibri"/>
                <a:cs typeface="Calibri"/>
              </a:rPr>
              <a:t>    - Video of the </a:t>
            </a:r>
            <a:r>
              <a:rPr lang="en-US" sz="2550" i="1" spc="-80" dirty="0" err="1">
                <a:latin typeface="Calibri"/>
                <a:cs typeface="Calibri"/>
              </a:rPr>
              <a:t>poc</a:t>
            </a:r>
            <a:r>
              <a:rPr lang="en-US" sz="2550" i="1" spc="-80" dirty="0">
                <a:latin typeface="Calibri"/>
                <a:cs typeface="Calibri"/>
              </a:rPr>
              <a:t> done showing the demo (google drive link/</a:t>
            </a:r>
            <a:r>
              <a:rPr lang="en-US" sz="2550" i="1" spc="-80" dirty="0" err="1">
                <a:latin typeface="Calibri"/>
                <a:cs typeface="Calibri"/>
              </a:rPr>
              <a:t>youtube</a:t>
            </a:r>
            <a:r>
              <a:rPr lang="en-US" sz="2550" i="1" spc="-80" dirty="0">
                <a:latin typeface="Calibri"/>
                <a:cs typeface="Calibri"/>
              </a:rPr>
              <a:t> link)</a:t>
            </a:r>
          </a:p>
          <a:p>
            <a:pPr marL="12065" marR="5080">
              <a:lnSpc>
                <a:spcPts val="2640"/>
              </a:lnSpc>
              <a:spcBef>
                <a:spcPts val="535"/>
              </a:spcBef>
              <a:tabLst>
                <a:tab pos="185420" algn="l"/>
              </a:tabLst>
            </a:pPr>
            <a:r>
              <a:rPr lang="en-US" sz="2550" i="1" spc="-80" dirty="0">
                <a:latin typeface="Calibri"/>
                <a:cs typeface="Calibri"/>
              </a:rPr>
              <a:t>    - SQL statements to setup as pre-requisite before running the application.</a:t>
            </a:r>
          </a:p>
          <a:p>
            <a:pPr marL="12065" marR="5080">
              <a:lnSpc>
                <a:spcPts val="2640"/>
              </a:lnSpc>
              <a:spcBef>
                <a:spcPts val="535"/>
              </a:spcBef>
              <a:tabLst>
                <a:tab pos="185420" algn="l"/>
              </a:tabLst>
            </a:pPr>
            <a:r>
              <a:rPr lang="en-US" sz="2550" i="1" spc="-80" dirty="0">
                <a:latin typeface="Calibri"/>
                <a:cs typeface="Calibri"/>
              </a:rPr>
              <a:t>    - Custom spring boot based REST call which gives the response for the slot booked by a customer.</a:t>
            </a:r>
          </a:p>
          <a:p>
            <a:pPr marL="12065" marR="5080">
              <a:lnSpc>
                <a:spcPts val="2640"/>
              </a:lnSpc>
              <a:spcBef>
                <a:spcPts val="535"/>
              </a:spcBef>
              <a:tabLst>
                <a:tab pos="185420" algn="l"/>
              </a:tabLst>
            </a:pPr>
            <a:r>
              <a:rPr lang="en-US" sz="2550" i="1" spc="-80" dirty="0">
                <a:latin typeface="Calibri"/>
                <a:cs typeface="Calibri"/>
              </a:rPr>
              <a:t>    - README file to setup the pre-requisites and launch the application</a:t>
            </a:r>
          </a:p>
          <a:p>
            <a:pPr marL="12065" marR="5080">
              <a:lnSpc>
                <a:spcPts val="2640"/>
              </a:lnSpc>
              <a:spcBef>
                <a:spcPts val="535"/>
              </a:spcBef>
              <a:tabLst>
                <a:tab pos="185420" algn="l"/>
              </a:tabLst>
            </a:pPr>
            <a:endParaRPr sz="2550" dirty="0">
              <a:latin typeface="Calibri"/>
              <a:cs typeface="Calibri"/>
            </a:endParaRPr>
          </a:p>
        </p:txBody>
      </p:sp>
      <p:sp>
        <p:nvSpPr>
          <p:cNvPr id="8" name="object 8"/>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txBox="1"/>
          <p:nvPr/>
        </p:nvSpPr>
        <p:spPr>
          <a:xfrm>
            <a:off x="6438850" y="862113"/>
            <a:ext cx="159385" cy="67945"/>
          </a:xfrm>
          <a:prstGeom prst="rect">
            <a:avLst/>
          </a:prstGeom>
        </p:spPr>
        <p:txBody>
          <a:bodyPr vert="vert270" wrap="square" lIns="0" tIns="0" rIns="0" bIns="0" rtlCol="0">
            <a:spAutoFit/>
          </a:bodyPr>
          <a:lstStyle/>
          <a:p>
            <a:pPr marL="12700">
              <a:lnSpc>
                <a:spcPts val="1090"/>
              </a:lnSpc>
            </a:pPr>
            <a:r>
              <a:rPr sz="1050" dirty="0">
                <a:solidFill>
                  <a:srgbClr val="878787"/>
                </a:solidFill>
                <a:latin typeface="Consolas"/>
                <a:cs typeface="Consolas"/>
              </a:rPr>
              <a:t>9</a:t>
            </a:r>
            <a:endParaRPr sz="1050">
              <a:latin typeface="Consolas"/>
              <a:cs typeface="Consolas"/>
            </a:endParaRPr>
          </a:p>
        </p:txBody>
      </p:sp>
      <p:sp>
        <p:nvSpPr>
          <p:cNvPr id="12" name="TextBox 11">
            <a:extLst>
              <a:ext uri="{FF2B5EF4-FFF2-40B4-BE49-F238E27FC236}">
                <a16:creationId xmlns:a16="http://schemas.microsoft.com/office/drawing/2014/main" id="{C5761F42-99B2-47AB-9B11-7D5B407E4471}"/>
              </a:ext>
            </a:extLst>
          </p:cNvPr>
          <p:cNvSpPr txBox="1"/>
          <p:nvPr/>
        </p:nvSpPr>
        <p:spPr>
          <a:xfrm>
            <a:off x="2984500" y="4356100"/>
            <a:ext cx="4191000" cy="769441"/>
          </a:xfrm>
          <a:prstGeom prst="rect">
            <a:avLst/>
          </a:prstGeom>
          <a:noFill/>
        </p:spPr>
        <p:txBody>
          <a:bodyPr wrap="square" rtlCol="0">
            <a:spAutoFit/>
          </a:bodyPr>
          <a:lstStyle/>
          <a:p>
            <a:pPr algn="ctr"/>
            <a:r>
              <a:rPr lang="en-US" sz="4400" b="1" i="1"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308544" y="4002332"/>
            <a:ext cx="285750" cy="1424108"/>
          </a:xfrm>
          <a:prstGeom prst="rect">
            <a:avLst/>
          </a:prstGeom>
        </p:spPr>
        <p:txBody>
          <a:bodyPr vert="horz" wrap="square" lIns="0" tIns="13335" rIns="0" bIns="0" rtlCol="0">
            <a:spAutoFit/>
          </a:bodyPr>
          <a:lstStyle/>
          <a:p>
            <a:pPr marL="12700">
              <a:lnSpc>
                <a:spcPts val="2785"/>
              </a:lnSpc>
              <a:spcBef>
                <a:spcPts val="105"/>
              </a:spcBef>
            </a:pPr>
            <a:r>
              <a:rPr sz="2450" spc="-5" dirty="0">
                <a:latin typeface="Arial"/>
                <a:cs typeface="Arial"/>
              </a:rPr>
              <a:t>1.</a:t>
            </a:r>
            <a:endParaRPr sz="2450" dirty="0">
              <a:latin typeface="Arial"/>
              <a:cs typeface="Arial"/>
            </a:endParaRPr>
          </a:p>
          <a:p>
            <a:pPr marL="12700">
              <a:lnSpc>
                <a:spcPts val="2630"/>
              </a:lnSpc>
            </a:pPr>
            <a:r>
              <a:rPr sz="2450" spc="-5" dirty="0">
                <a:latin typeface="Arial"/>
                <a:cs typeface="Arial"/>
              </a:rPr>
              <a:t>2.</a:t>
            </a:r>
            <a:endParaRPr sz="2450" dirty="0">
              <a:latin typeface="Arial"/>
              <a:cs typeface="Arial"/>
            </a:endParaRPr>
          </a:p>
          <a:p>
            <a:pPr marL="12700">
              <a:lnSpc>
                <a:spcPts val="2785"/>
              </a:lnSpc>
            </a:pPr>
            <a:endParaRPr lang="en-US" sz="2450" spc="-5" dirty="0">
              <a:latin typeface="Arial"/>
              <a:cs typeface="Arial"/>
            </a:endParaRPr>
          </a:p>
          <a:p>
            <a:pPr marL="12700">
              <a:lnSpc>
                <a:spcPts val="2785"/>
              </a:lnSpc>
            </a:pPr>
            <a:r>
              <a:rPr lang="en-US" sz="2450" spc="-5" dirty="0">
                <a:latin typeface="Arial"/>
                <a:cs typeface="Arial"/>
              </a:rPr>
              <a:t>3.</a:t>
            </a:r>
            <a:endParaRPr sz="2450" dirty="0">
              <a:latin typeface="Arial"/>
              <a:cs typeface="Arial"/>
            </a:endParaRPr>
          </a:p>
        </p:txBody>
      </p:sp>
      <p:pic>
        <p:nvPicPr>
          <p:cNvPr id="4" name="object 4"/>
          <p:cNvPicPr/>
          <p:nvPr/>
        </p:nvPicPr>
        <p:blipFill>
          <a:blip r:embed="rId2" cstate="print"/>
          <a:stretch>
            <a:fillRect/>
          </a:stretch>
        </p:blipFill>
        <p:spPr>
          <a:xfrm>
            <a:off x="1837664" y="4021429"/>
            <a:ext cx="2747036" cy="214291"/>
          </a:xfrm>
          <a:prstGeom prst="rect">
            <a:avLst/>
          </a:prstGeom>
        </p:spPr>
      </p:pic>
      <p:pic>
        <p:nvPicPr>
          <p:cNvPr id="5" name="object 5"/>
          <p:cNvPicPr/>
          <p:nvPr/>
        </p:nvPicPr>
        <p:blipFill>
          <a:blip r:embed="rId3" cstate="print"/>
          <a:stretch>
            <a:fillRect/>
          </a:stretch>
        </p:blipFill>
        <p:spPr>
          <a:xfrm>
            <a:off x="1837664" y="4354944"/>
            <a:ext cx="2866059" cy="214998"/>
          </a:xfrm>
          <a:prstGeom prst="rect">
            <a:avLst/>
          </a:prstGeom>
        </p:spPr>
      </p:pic>
      <p:pic>
        <p:nvPicPr>
          <p:cNvPr id="6" name="object 6"/>
          <p:cNvPicPr/>
          <p:nvPr/>
        </p:nvPicPr>
        <p:blipFill>
          <a:blip r:embed="rId4" cstate="print"/>
          <a:stretch>
            <a:fillRect/>
          </a:stretch>
        </p:blipFill>
        <p:spPr>
          <a:xfrm>
            <a:off x="1638554" y="5179179"/>
            <a:ext cx="3708146" cy="214939"/>
          </a:xfrm>
          <a:prstGeom prst="rect">
            <a:avLst/>
          </a:prstGeom>
        </p:spPr>
      </p:pic>
      <p:pic>
        <p:nvPicPr>
          <p:cNvPr id="7" name="object 7"/>
          <p:cNvPicPr/>
          <p:nvPr/>
        </p:nvPicPr>
        <p:blipFill>
          <a:blip r:embed="rId5" cstate="print"/>
          <a:stretch>
            <a:fillRect/>
          </a:stretch>
        </p:blipFill>
        <p:spPr>
          <a:xfrm>
            <a:off x="9126982" y="1050597"/>
            <a:ext cx="1228069" cy="442770"/>
          </a:xfrm>
          <a:prstGeom prst="rect">
            <a:avLst/>
          </a:prstGeom>
        </p:spPr>
      </p:pic>
      <p:sp>
        <p:nvSpPr>
          <p:cNvPr id="8" name="TextBox 7">
            <a:extLst>
              <a:ext uri="{FF2B5EF4-FFF2-40B4-BE49-F238E27FC236}">
                <a16:creationId xmlns:a16="http://schemas.microsoft.com/office/drawing/2014/main" id="{B87611C1-5CF4-4A17-BC45-31B5AB77E73C}"/>
              </a:ext>
            </a:extLst>
          </p:cNvPr>
          <p:cNvSpPr txBox="1"/>
          <p:nvPr/>
        </p:nvSpPr>
        <p:spPr>
          <a:xfrm>
            <a:off x="2334882" y="1765300"/>
            <a:ext cx="6023636" cy="707886"/>
          </a:xfrm>
          <a:prstGeom prst="rect">
            <a:avLst/>
          </a:prstGeom>
          <a:noFill/>
        </p:spPr>
        <p:txBody>
          <a:bodyPr wrap="square" rtlCol="0">
            <a:spAutoFit/>
          </a:bodyPr>
          <a:lstStyle/>
          <a:p>
            <a:pPr algn="ctr"/>
            <a:r>
              <a:rPr lang="en-US" sz="4000" b="1" dirty="0"/>
              <a:t>Team Name - </a:t>
            </a:r>
            <a:r>
              <a:rPr lang="en-US" sz="4000" b="1" dirty="0" err="1"/>
              <a:t>Ideagem</a:t>
            </a:r>
            <a:endParaRPr lang="en-US" sz="4000" b="1" dirty="0"/>
          </a:p>
        </p:txBody>
      </p:sp>
      <p:sp>
        <p:nvSpPr>
          <p:cNvPr id="11" name="TextBox 10">
            <a:extLst>
              <a:ext uri="{FF2B5EF4-FFF2-40B4-BE49-F238E27FC236}">
                <a16:creationId xmlns:a16="http://schemas.microsoft.com/office/drawing/2014/main" id="{BAF790F2-E7B8-4DC8-AEF4-8863C0F0067D}"/>
              </a:ext>
            </a:extLst>
          </p:cNvPr>
          <p:cNvSpPr txBox="1"/>
          <p:nvPr/>
        </p:nvSpPr>
        <p:spPr>
          <a:xfrm>
            <a:off x="5545810" y="3908319"/>
            <a:ext cx="2391690" cy="461665"/>
          </a:xfrm>
          <a:prstGeom prst="rect">
            <a:avLst/>
          </a:prstGeom>
          <a:noFill/>
        </p:spPr>
        <p:txBody>
          <a:bodyPr wrap="square" rtlCol="0">
            <a:spAutoFit/>
          </a:bodyPr>
          <a:lstStyle/>
          <a:p>
            <a:r>
              <a:rPr lang="en-US" sz="2400" dirty="0"/>
              <a:t>Divya Sundar</a:t>
            </a:r>
          </a:p>
        </p:txBody>
      </p:sp>
      <p:sp>
        <p:nvSpPr>
          <p:cNvPr id="12" name="TextBox 11">
            <a:extLst>
              <a:ext uri="{FF2B5EF4-FFF2-40B4-BE49-F238E27FC236}">
                <a16:creationId xmlns:a16="http://schemas.microsoft.com/office/drawing/2014/main" id="{54457A7A-A015-48BB-BA23-169A3383FD5C}"/>
              </a:ext>
            </a:extLst>
          </p:cNvPr>
          <p:cNvSpPr txBox="1"/>
          <p:nvPr/>
        </p:nvSpPr>
        <p:spPr>
          <a:xfrm>
            <a:off x="5190464" y="4235720"/>
            <a:ext cx="3708146" cy="830997"/>
          </a:xfrm>
          <a:prstGeom prst="rect">
            <a:avLst/>
          </a:prstGeom>
          <a:noFill/>
        </p:spPr>
        <p:txBody>
          <a:bodyPr wrap="square" rtlCol="0">
            <a:spAutoFit/>
          </a:bodyPr>
          <a:lstStyle/>
          <a:p>
            <a:r>
              <a:rPr lang="en-US" sz="2400" dirty="0"/>
              <a:t>divyas01.msec@gmail.com/divya.sundar@ericsson.com</a:t>
            </a:r>
          </a:p>
        </p:txBody>
      </p:sp>
      <p:sp>
        <p:nvSpPr>
          <p:cNvPr id="13" name="TextBox 12">
            <a:extLst>
              <a:ext uri="{FF2B5EF4-FFF2-40B4-BE49-F238E27FC236}">
                <a16:creationId xmlns:a16="http://schemas.microsoft.com/office/drawing/2014/main" id="{25232B0D-3486-4CB9-AF4A-81341A5284E7}"/>
              </a:ext>
            </a:extLst>
          </p:cNvPr>
          <p:cNvSpPr txBox="1"/>
          <p:nvPr/>
        </p:nvSpPr>
        <p:spPr>
          <a:xfrm>
            <a:off x="5534759" y="5066717"/>
            <a:ext cx="3708146" cy="400110"/>
          </a:xfrm>
          <a:prstGeom prst="rect">
            <a:avLst/>
          </a:prstGeom>
          <a:noFill/>
        </p:spPr>
        <p:txBody>
          <a:bodyPr wrap="square" rtlCol="0">
            <a:spAutoFit/>
          </a:bodyPr>
          <a:lstStyle/>
          <a:p>
            <a:r>
              <a:rPr lang="en-US" sz="2000" dirty="0"/>
              <a:t>+91 9840489221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799038" y="1320635"/>
            <a:ext cx="4242861" cy="620683"/>
          </a:xfrm>
          <a:prstGeom prst="rect">
            <a:avLst/>
          </a:prstGeom>
        </p:spPr>
        <p:txBody>
          <a:bodyPr vert="horz" wrap="square" lIns="0" tIns="12700" rIns="0" bIns="0" rtlCol="0">
            <a:spAutoFit/>
          </a:bodyPr>
          <a:lstStyle/>
          <a:p>
            <a:pPr marL="12700">
              <a:lnSpc>
                <a:spcPct val="100000"/>
              </a:lnSpc>
              <a:spcBef>
                <a:spcPts val="100"/>
              </a:spcBef>
              <a:tabLst>
                <a:tab pos="1256665" algn="l"/>
              </a:tabLst>
            </a:pPr>
            <a:r>
              <a:rPr lang="en-US" sz="3950" spc="-50" dirty="0">
                <a:latin typeface="Calibri"/>
                <a:cs typeface="Calibri"/>
              </a:rPr>
              <a:t>Submission track</a:t>
            </a:r>
            <a:endParaRPr sz="3950" dirty="0">
              <a:latin typeface="Calibri"/>
              <a:cs typeface="Calibri"/>
            </a:endParaRPr>
          </a:p>
        </p:txBody>
      </p:sp>
      <p:sp>
        <p:nvSpPr>
          <p:cNvPr id="5" name="object 5"/>
          <p:cNvSpPr txBox="1"/>
          <p:nvPr/>
        </p:nvSpPr>
        <p:spPr>
          <a:xfrm>
            <a:off x="956757" y="3339563"/>
            <a:ext cx="8352343" cy="405239"/>
          </a:xfrm>
          <a:prstGeom prst="rect">
            <a:avLst/>
          </a:prstGeom>
        </p:spPr>
        <p:txBody>
          <a:bodyPr vert="horz" wrap="square" lIns="0" tIns="12700" rIns="0" bIns="0" rtlCol="0">
            <a:spAutoFit/>
          </a:bodyPr>
          <a:lstStyle/>
          <a:p>
            <a:pPr marL="12700">
              <a:lnSpc>
                <a:spcPct val="100000"/>
              </a:lnSpc>
              <a:spcBef>
                <a:spcPts val="100"/>
              </a:spcBef>
            </a:pPr>
            <a:r>
              <a:rPr sz="2550" i="1" spc="-204" dirty="0">
                <a:latin typeface="Calibri"/>
                <a:cs typeface="Calibri"/>
              </a:rPr>
              <a:t>COVID </a:t>
            </a:r>
            <a:r>
              <a:rPr sz="2550" i="1" spc="-70" dirty="0">
                <a:latin typeface="Calibri"/>
                <a:cs typeface="Calibri"/>
              </a:rPr>
              <a:t>19 track </a:t>
            </a:r>
            <a:r>
              <a:rPr lang="en-US" sz="2550" i="1" spc="-60" dirty="0">
                <a:latin typeface="Calibri"/>
                <a:cs typeface="Calibri"/>
              </a:rPr>
              <a:t>– for improving COVID Crisis Communication</a:t>
            </a:r>
            <a:endParaRPr sz="2550" dirty="0">
              <a:latin typeface="Calibri"/>
              <a:cs typeface="Calibri"/>
            </a:endParaRPr>
          </a:p>
        </p:txBody>
      </p:sp>
      <p:sp>
        <p:nvSpPr>
          <p:cNvPr id="18" name="object 5">
            <a:extLst>
              <a:ext uri="{FF2B5EF4-FFF2-40B4-BE49-F238E27FC236}">
                <a16:creationId xmlns:a16="http://schemas.microsoft.com/office/drawing/2014/main" id="{7BF84A07-C131-4D82-81B7-8CF855DEBF3F}"/>
              </a:ext>
            </a:extLst>
          </p:cNvPr>
          <p:cNvSpPr txBox="1"/>
          <p:nvPr/>
        </p:nvSpPr>
        <p:spPr>
          <a:xfrm>
            <a:off x="953608" y="2450740"/>
            <a:ext cx="4768215" cy="414655"/>
          </a:xfrm>
          <a:prstGeom prst="rect">
            <a:avLst/>
          </a:prstGeom>
        </p:spPr>
        <p:txBody>
          <a:bodyPr vert="horz" wrap="square" lIns="0" tIns="12700" rIns="0" bIns="0" rtlCol="0">
            <a:spAutoFit/>
          </a:bodyPr>
          <a:lstStyle/>
          <a:p>
            <a:pPr marL="12700">
              <a:lnSpc>
                <a:spcPct val="100000"/>
              </a:lnSpc>
              <a:spcBef>
                <a:spcPts val="100"/>
              </a:spcBef>
            </a:pPr>
            <a:r>
              <a:rPr lang="en-US" sz="2550" i="1" spc="-204" dirty="0">
                <a:latin typeface="Calibri"/>
                <a:cs typeface="Calibri"/>
              </a:rPr>
              <a:t>Solution is submitted for:</a:t>
            </a:r>
            <a:endParaRPr sz="2550" i="1" dirty="0">
              <a:latin typeface="Calibri"/>
              <a:cs typeface="Calibri"/>
            </a:endParaRPr>
          </a:p>
        </p:txBody>
      </p:sp>
      <p:pic>
        <p:nvPicPr>
          <p:cNvPr id="19" name="object 7">
            <a:extLst>
              <a:ext uri="{FF2B5EF4-FFF2-40B4-BE49-F238E27FC236}">
                <a16:creationId xmlns:a16="http://schemas.microsoft.com/office/drawing/2014/main" id="{8B51DA91-9CB6-4E1B-BB12-CD61DF92DFBB}"/>
              </a:ext>
            </a:extLst>
          </p:cNvPr>
          <p:cNvPicPr/>
          <p:nvPr/>
        </p:nvPicPr>
        <p:blipFill>
          <a:blip r:embed="rId2" cstate="print"/>
          <a:stretch>
            <a:fillRect/>
          </a:stretch>
        </p:blipFill>
        <p:spPr>
          <a:xfrm>
            <a:off x="9004300" y="698500"/>
            <a:ext cx="1228069" cy="4427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04" y="1333336"/>
            <a:ext cx="3623945" cy="612775"/>
          </a:xfrm>
          <a:prstGeom prst="rect">
            <a:avLst/>
          </a:prstGeom>
        </p:spPr>
        <p:txBody>
          <a:bodyPr vert="horz" wrap="square" lIns="0" tIns="12700" rIns="0" bIns="0" rtlCol="0">
            <a:spAutoFit/>
          </a:bodyPr>
          <a:lstStyle/>
          <a:p>
            <a:pPr marL="12700">
              <a:lnSpc>
                <a:spcPct val="100000"/>
              </a:lnSpc>
              <a:spcBef>
                <a:spcPts val="100"/>
              </a:spcBef>
            </a:pPr>
            <a:r>
              <a:rPr sz="3850" spc="-35" dirty="0"/>
              <a:t>Details of</a:t>
            </a:r>
            <a:r>
              <a:rPr sz="3850" spc="275" dirty="0"/>
              <a:t> </a:t>
            </a:r>
            <a:r>
              <a:rPr sz="3850" spc="-40" dirty="0"/>
              <a:t>Solution</a:t>
            </a:r>
            <a:endParaRPr sz="3850" dirty="0"/>
          </a:p>
        </p:txBody>
      </p:sp>
      <p:sp>
        <p:nvSpPr>
          <p:cNvPr id="3" name="object 3"/>
          <p:cNvSpPr txBox="1"/>
          <p:nvPr/>
        </p:nvSpPr>
        <p:spPr>
          <a:xfrm>
            <a:off x="796704" y="2060588"/>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dirty="0">
                <a:latin typeface="Calibri"/>
                <a:cs typeface="Calibri"/>
              </a:rPr>
              <a:t>Use case 1 - </a:t>
            </a:r>
            <a:r>
              <a:rPr lang="en-US" sz="2550" dirty="0" err="1">
                <a:latin typeface="Calibri"/>
                <a:cs typeface="Calibri"/>
              </a:rPr>
              <a:t>iTRAM</a:t>
            </a: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317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4</a:t>
            </a:r>
            <a:endParaRPr sz="1000">
              <a:latin typeface="Consolas"/>
              <a:cs typeface="Consolas"/>
            </a:endParaRPr>
          </a:p>
        </p:txBody>
      </p:sp>
      <p:sp>
        <p:nvSpPr>
          <p:cNvPr id="6" name="TextBox 5">
            <a:extLst>
              <a:ext uri="{FF2B5EF4-FFF2-40B4-BE49-F238E27FC236}">
                <a16:creationId xmlns:a16="http://schemas.microsoft.com/office/drawing/2014/main" id="{ECF332EA-871D-4874-8554-0B31D8EF38D7}"/>
              </a:ext>
            </a:extLst>
          </p:cNvPr>
          <p:cNvSpPr txBox="1"/>
          <p:nvPr/>
        </p:nvSpPr>
        <p:spPr>
          <a:xfrm>
            <a:off x="730354" y="2595377"/>
            <a:ext cx="9037392" cy="7294305"/>
          </a:xfrm>
          <a:prstGeom prst="rect">
            <a:avLst/>
          </a:prstGeom>
          <a:noFill/>
        </p:spPr>
        <p:txBody>
          <a:bodyPr wrap="square" rtlCol="0">
            <a:spAutoFit/>
          </a:bodyPr>
          <a:lstStyle/>
          <a:p>
            <a:pPr algn="just"/>
            <a:r>
              <a:rPr lang="en-US" dirty="0"/>
              <a:t>The COVID-19 is a global threat to people. As a necessary step, it is recommended that people should not step out in crowds or should not even stand in shops for more time.  Given a scenario of lockdown with e-commerce stores not being used to a full extent during this period, people should be given an option to book their slots in the shops closer to their localities for ordering the necessary inventories like milk, vegetables, medicines etc. This will ensure customer experience is improved and hassle free inventory tracking is provided. This solution is for the need of hour.</a:t>
            </a:r>
          </a:p>
          <a:p>
            <a:pPr algn="just"/>
            <a:r>
              <a:rPr lang="en-US" dirty="0"/>
              <a:t> </a:t>
            </a:r>
          </a:p>
          <a:p>
            <a:pPr algn="just"/>
            <a:r>
              <a:rPr lang="en-US" dirty="0"/>
              <a:t>Based on the priority of items ordered by people, the vendors closer to the people's current localities are chosen and are ranked accordingly based on a ML algorithm. Based on this rank, the suitable vendor is chosen and a slot is automatically booked. This ensures no two customers will get the same slot and every customer will get a unique slot based on category of the items ordered.  The slot timings are then notified to the people who need to go to the shop only at that time period.  This will avoid queuing of people outside shops for long time especially during this lockdown period.</a:t>
            </a:r>
          </a:p>
          <a:p>
            <a:pPr algn="just"/>
            <a:r>
              <a:rPr lang="en-US" dirty="0"/>
              <a:t> </a:t>
            </a:r>
          </a:p>
          <a:p>
            <a:pPr algn="just"/>
            <a:r>
              <a:rPr lang="en-US" dirty="0"/>
              <a:t>Technologies used are DB MYSQL, Web application (using JSP, Servlet, AJAX, Java, HTML5, CSS), </a:t>
            </a:r>
            <a:r>
              <a:rPr lang="en-US" dirty="0" err="1"/>
              <a:t>openAPI</a:t>
            </a:r>
            <a:r>
              <a:rPr lang="en-US" dirty="0"/>
              <a:t> location retriever service to find the vendors closer to the localities of the people, reinforcement learning ML algorithm to rank the vendors according to the priority and the goods ordered.</a:t>
            </a:r>
          </a:p>
          <a:p>
            <a:pPr algn="just"/>
            <a:r>
              <a:rPr lang="en-US" dirty="0"/>
              <a:t> </a:t>
            </a:r>
          </a:p>
          <a:p>
            <a:pPr algn="just"/>
            <a:r>
              <a:rPr lang="en-US" dirty="0"/>
              <a:t>Future enhancements of the idea can include AI  aspects by sensing the completion of the goods and automatically notifying people of the slots booked and using drones to deliver the commodities at the doorstep instead of people being asked to collect the goods from the shops.</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D0F56735-4C25-44BF-8F74-5886B8215B18}"/>
              </a:ext>
            </a:extLst>
          </p:cNvPr>
          <p:cNvSpPr txBox="1"/>
          <p:nvPr/>
        </p:nvSpPr>
        <p:spPr>
          <a:xfrm>
            <a:off x="783191" y="1612900"/>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dirty="0">
                <a:latin typeface="Calibri"/>
                <a:cs typeface="Calibri"/>
              </a:rPr>
              <a:t>Use case 2 – Help giver</a:t>
            </a:r>
            <a:endParaRPr sz="2550" dirty="0">
              <a:latin typeface="Calibri"/>
              <a:cs typeface="Calibri"/>
            </a:endParaRPr>
          </a:p>
        </p:txBody>
      </p:sp>
      <p:sp>
        <p:nvSpPr>
          <p:cNvPr id="7" name="Text Placeholder 6">
            <a:extLst>
              <a:ext uri="{FF2B5EF4-FFF2-40B4-BE49-F238E27FC236}">
                <a16:creationId xmlns:a16="http://schemas.microsoft.com/office/drawing/2014/main" id="{C351369E-BDDC-4114-9BF6-6F5EEE7A825B}"/>
              </a:ext>
            </a:extLst>
          </p:cNvPr>
          <p:cNvSpPr txBox="1">
            <a:spLocks noGrp="1"/>
          </p:cNvSpPr>
          <p:nvPr>
            <p:ph type="body" idx="1"/>
          </p:nvPr>
        </p:nvSpPr>
        <p:spPr>
          <a:xfrm>
            <a:off x="798513" y="2374900"/>
            <a:ext cx="9623425" cy="4708981"/>
          </a:xfrm>
          <a:prstGeom prst="rect">
            <a:avLst/>
          </a:prstGeom>
          <a:noFill/>
        </p:spPr>
        <p:txBody>
          <a:bodyPr wrap="square" rtlCol="0">
            <a:spAutoFit/>
          </a:bodyPr>
          <a:lstStyle/>
          <a:p>
            <a:pPr algn="just"/>
            <a:r>
              <a:rPr lang="en-US" dirty="0"/>
              <a:t>In the COVID-19 pandemic, the poor people are the worst affected. Given a scenario of lockdown, this use case describes on how the recipient can get the necessary goods and the inventories from the good-will donor based on their closest location.</a:t>
            </a:r>
          </a:p>
          <a:p>
            <a:pPr algn="just"/>
            <a:endParaRPr lang="en-US" dirty="0"/>
          </a:p>
          <a:p>
            <a:pPr algn="just"/>
            <a:r>
              <a:rPr lang="en-US" dirty="0"/>
              <a:t>A helper application is provided where donors can register their details and the category they wish to donate in the app. The recipient can also register the category that is needed by him/her. When recipient queries the donor details, the closest location is determined and based on the category, a suitable donor is assigned for donating/giving the necessary goods to the recipient person.</a:t>
            </a:r>
          </a:p>
          <a:p>
            <a:pPr algn="just"/>
            <a:endParaRPr lang="en-US" dirty="0"/>
          </a:p>
          <a:p>
            <a:pPr algn="just"/>
            <a:r>
              <a:rPr lang="en-US" dirty="0"/>
              <a:t>Technologies used are Angular 10, Nodejs, Java </a:t>
            </a:r>
            <a:r>
              <a:rPr lang="en-US" dirty="0" err="1"/>
              <a:t>springboot</a:t>
            </a:r>
            <a:r>
              <a:rPr lang="en-US" dirty="0"/>
              <a:t>, </a:t>
            </a:r>
            <a:r>
              <a:rPr lang="en-US" dirty="0" err="1"/>
              <a:t>openAPI</a:t>
            </a:r>
            <a:r>
              <a:rPr lang="en-US" dirty="0"/>
              <a:t> location retriever service to find the donor closer to the localities of the recipient people, IBM </a:t>
            </a:r>
            <a:r>
              <a:rPr lang="en-US" dirty="0" err="1"/>
              <a:t>cloudant</a:t>
            </a:r>
            <a:r>
              <a:rPr lang="en-US" dirty="0"/>
              <a:t> DB for storage.</a:t>
            </a:r>
          </a:p>
          <a:p>
            <a:pPr algn="just"/>
            <a:endParaRPr lang="en-US" dirty="0"/>
          </a:p>
          <a:p>
            <a:pPr algn="just"/>
            <a:r>
              <a:rPr lang="en-US" dirty="0" err="1"/>
              <a:t>Normatim</a:t>
            </a:r>
            <a:r>
              <a:rPr lang="en-US" dirty="0"/>
              <a:t> </a:t>
            </a:r>
            <a:r>
              <a:rPr lang="en-US" dirty="0" err="1"/>
              <a:t>openAPI</a:t>
            </a:r>
            <a:r>
              <a:rPr lang="en-US" dirty="0"/>
              <a:t> location retriever is used to determine the closest location of the donor for the receiver and maps the donor to the receiver accordingly.</a:t>
            </a:r>
          </a:p>
          <a:p>
            <a:pPr algn="just"/>
            <a:endParaRPr lang="en-US" dirty="0"/>
          </a:p>
          <a:p>
            <a:pPr algn="just"/>
            <a:r>
              <a:rPr lang="en-US" dirty="0"/>
              <a:t>The donor and receiver are tagged based on the category of the goods and donor willing to donate the respective category is chosen for the receiver.</a:t>
            </a:r>
          </a:p>
        </p:txBody>
      </p:sp>
    </p:spTree>
    <p:extLst>
      <p:ext uri="{BB962C8B-B14F-4D97-AF65-F5344CB8AC3E}">
        <p14:creationId xmlns:p14="http://schemas.microsoft.com/office/powerpoint/2010/main" val="3585512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7098030" cy="392415"/>
          </a:xfrm>
        </p:spPr>
        <p:txBody>
          <a:bodyPr/>
          <a:lstStyle/>
          <a:p>
            <a:r>
              <a:rPr lang="en-US" sz="2550" dirty="0"/>
              <a:t>Architecture</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534670" y="1737995"/>
            <a:ext cx="9460230" cy="4980305"/>
          </a:xfrm>
        </p:spPr>
        <p:style>
          <a:lnRef idx="2">
            <a:schemeClr val="accent6"/>
          </a:lnRef>
          <a:fillRef idx="1">
            <a:schemeClr val="lt1"/>
          </a:fillRef>
          <a:effectRef idx="0">
            <a:schemeClr val="accent6"/>
          </a:effectRef>
          <a:fontRef idx="minor">
            <a:schemeClr val="dk1"/>
          </a:fontRef>
        </p:style>
        <p:txBody>
          <a:bodyPr/>
          <a:lstStyle/>
          <a:p>
            <a:r>
              <a:rPr lang="en-US" dirty="0"/>
              <a:t>     User                     IBM cloud</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5" y="3473203"/>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Watson chat-bot assistant</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356100" y="3473203"/>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Cloud functions webhook</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866515" y="38227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26885" y="3473203"/>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 API</a:t>
            </a:r>
          </a:p>
        </p:txBody>
      </p:sp>
      <p:cxnSp>
        <p:nvCxnSpPr>
          <p:cNvPr id="13" name="Straight Arrow Connector 12">
            <a:extLst>
              <a:ext uri="{FF2B5EF4-FFF2-40B4-BE49-F238E27FC236}">
                <a16:creationId xmlns:a16="http://schemas.microsoft.com/office/drawing/2014/main" id="{0C9C3BC3-1936-4D60-B595-4421B3CDB129}"/>
              </a:ext>
            </a:extLst>
          </p:cNvPr>
          <p:cNvCxnSpPr/>
          <p:nvPr/>
        </p:nvCxnSpPr>
        <p:spPr>
          <a:xfrm>
            <a:off x="5803900" y="36703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p:nvPr/>
        </p:nvCxnSpPr>
        <p:spPr>
          <a:xfrm flipH="1">
            <a:off x="5803900" y="42037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866515"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6B976BE-1072-43D6-A8EC-4A022B34DB5F}"/>
              </a:ext>
            </a:extLst>
          </p:cNvPr>
          <p:cNvCxnSpPr/>
          <p:nvPr/>
        </p:nvCxnSpPr>
        <p:spPr>
          <a:xfrm>
            <a:off x="1917700" y="1765300"/>
            <a:ext cx="0" cy="4953000"/>
          </a:xfrm>
          <a:prstGeom prst="line">
            <a:avLst/>
          </a:prstGeom>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626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7098030" cy="392415"/>
          </a:xfrm>
        </p:spPr>
        <p:txBody>
          <a:bodyPr/>
          <a:lstStyle/>
          <a:p>
            <a:r>
              <a:rPr lang="en-US" sz="2550" dirty="0"/>
              <a:t>Architecture - registration</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534670" y="1737995"/>
            <a:ext cx="9765030" cy="5208905"/>
          </a:xfrm>
        </p:spPr>
        <p:style>
          <a:lnRef idx="2">
            <a:schemeClr val="accent6"/>
          </a:lnRef>
          <a:fillRef idx="1">
            <a:schemeClr val="lt1"/>
          </a:fillRef>
          <a:effectRef idx="0">
            <a:schemeClr val="accent6"/>
          </a:effectRef>
          <a:fontRef idx="minor">
            <a:schemeClr val="dk1"/>
          </a:fontRef>
        </p:style>
        <p:txBody>
          <a:bodyPr/>
          <a:lstStyle/>
          <a:p>
            <a:r>
              <a:rPr lang="en-US" dirty="0"/>
              <a:t>    </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4" y="3473202"/>
            <a:ext cx="1556369" cy="110740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Registers in the angular UI application</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497052" y="3559992"/>
            <a:ext cx="1840247" cy="9905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Node/Spring-boot backend</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975083" y="3797795"/>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70194" y="3473202"/>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processing</a:t>
            </a:r>
          </a:p>
        </p:txBody>
      </p:sp>
      <p:cxnSp>
        <p:nvCxnSpPr>
          <p:cNvPr id="13" name="Straight Arrow Connector 12">
            <a:extLst>
              <a:ext uri="{FF2B5EF4-FFF2-40B4-BE49-F238E27FC236}">
                <a16:creationId xmlns:a16="http://schemas.microsoft.com/office/drawing/2014/main" id="{0C9C3BC3-1936-4D60-B595-4421B3CDB129}"/>
              </a:ext>
            </a:extLst>
          </p:cNvPr>
          <p:cNvCxnSpPr>
            <a:cxnSpLocks/>
          </p:cNvCxnSpPr>
          <p:nvPr/>
        </p:nvCxnSpPr>
        <p:spPr>
          <a:xfrm>
            <a:off x="6337299" y="36703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a:cxnSpLocks/>
          </p:cNvCxnSpPr>
          <p:nvPr/>
        </p:nvCxnSpPr>
        <p:spPr>
          <a:xfrm flipH="1">
            <a:off x="6337299" y="42037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975083"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7020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5637" y="1317587"/>
            <a:ext cx="7005955" cy="628015"/>
          </a:xfrm>
          <a:prstGeom prst="rect">
            <a:avLst/>
          </a:prstGeom>
        </p:spPr>
        <p:txBody>
          <a:bodyPr vert="horz" wrap="square" lIns="0" tIns="12700" rIns="0" bIns="0" rtlCol="0">
            <a:spAutoFit/>
          </a:bodyPr>
          <a:lstStyle/>
          <a:p>
            <a:pPr marL="12700">
              <a:lnSpc>
                <a:spcPct val="100000"/>
              </a:lnSpc>
              <a:spcBef>
                <a:spcPts val="100"/>
              </a:spcBef>
            </a:pPr>
            <a:r>
              <a:rPr sz="3950" spc="-60" dirty="0"/>
              <a:t>List </a:t>
            </a:r>
            <a:r>
              <a:rPr sz="3950" spc="-70" dirty="0"/>
              <a:t>of </a:t>
            </a:r>
            <a:r>
              <a:rPr sz="3950" spc="-95" dirty="0"/>
              <a:t>IBM </a:t>
            </a:r>
            <a:r>
              <a:rPr sz="3950" spc="-70" dirty="0"/>
              <a:t>Services </a:t>
            </a:r>
            <a:r>
              <a:rPr sz="3950" spc="-75" dirty="0"/>
              <a:t>or </a:t>
            </a:r>
            <a:r>
              <a:rPr sz="3950" spc="-95" dirty="0"/>
              <a:t>IBM</a:t>
            </a:r>
            <a:r>
              <a:rPr sz="3950" spc="80" dirty="0"/>
              <a:t> </a:t>
            </a:r>
            <a:r>
              <a:rPr sz="3950" spc="-80" dirty="0"/>
              <a:t>systems</a:t>
            </a:r>
            <a:endParaRPr sz="3950"/>
          </a:p>
        </p:txBody>
      </p:sp>
      <p:sp>
        <p:nvSpPr>
          <p:cNvPr id="3" name="object 3"/>
          <p:cNvSpPr txBox="1"/>
          <p:nvPr/>
        </p:nvSpPr>
        <p:spPr>
          <a:xfrm>
            <a:off x="826102" y="2336704"/>
            <a:ext cx="9473598" cy="7810596"/>
          </a:xfrm>
          <a:prstGeom prst="rect">
            <a:avLst/>
          </a:prstGeom>
        </p:spPr>
        <p:txBody>
          <a:bodyPr vert="horz" wrap="square" lIns="0" tIns="12700" rIns="0" bIns="0" rtlCol="0">
            <a:spAutoFit/>
          </a:bodyPr>
          <a:lstStyle/>
          <a:p>
            <a:pPr marL="184785" indent="-172720" algn="just">
              <a:lnSpc>
                <a:spcPct val="100000"/>
              </a:lnSpc>
              <a:spcBef>
                <a:spcPts val="100"/>
              </a:spcBef>
              <a:buChar char="•"/>
              <a:tabLst>
                <a:tab pos="185420" algn="l"/>
              </a:tabLst>
            </a:pPr>
            <a:r>
              <a:rPr lang="en-US" sz="2550" i="1" spc="-80" dirty="0">
                <a:latin typeface="Calibri"/>
                <a:cs typeface="Calibri"/>
              </a:rPr>
              <a:t> From the IBM cloud, IBM Watson chat-bot assistant is created and used for the end user to query the availability of the slot from the vendor. The same concept is used when the end user (recipient) queries for the availability for the goods/inventories from the donor. IBM Watson studio is created.</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discovery service is associated with the chat-bot assistant. The discovery service is pre-enriched with the data set/knowledge base.</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 Dialog skill is enhanced to include the custom dialogs and custom intent to query the slot availability and for the helper application. This dialog skill is linked with the Watson chat-bot assistant.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cloud function is used which uses Node 10 runtime script (action that acts as webhook in the dialog) to query the necessary details based on the user input.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a:t>
            </a:r>
            <a:r>
              <a:rPr lang="en-US" sz="2550" i="1" spc="-80" dirty="0" err="1">
                <a:latin typeface="Calibri"/>
                <a:cs typeface="Calibri"/>
              </a:rPr>
              <a:t>Cloudant</a:t>
            </a:r>
            <a:r>
              <a:rPr lang="en-US" sz="2550" i="1" spc="-80" dirty="0">
                <a:latin typeface="Calibri"/>
                <a:cs typeface="Calibri"/>
              </a:rPr>
              <a:t> database is used for both use-cases to store the details of the donor, vendor, slot and the customer id which is accessed by the </a:t>
            </a:r>
            <a:r>
              <a:rPr lang="en-US" sz="2550" i="1" spc="-80" dirty="0" err="1">
                <a:latin typeface="Calibri"/>
                <a:cs typeface="Calibri"/>
              </a:rPr>
              <a:t>nodejs</a:t>
            </a:r>
            <a:r>
              <a:rPr lang="en-US" sz="2550" i="1" spc="-80" dirty="0">
                <a:latin typeface="Calibri"/>
                <a:cs typeface="Calibri"/>
              </a:rPr>
              <a:t> cloud function. </a:t>
            </a: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5361" y="6404533"/>
            <a:ext cx="86360" cy="186055"/>
          </a:xfrm>
          <a:prstGeom prst="rect">
            <a:avLst/>
          </a:prstGeom>
        </p:spPr>
        <p:txBody>
          <a:bodyPr vert="horz" wrap="square" lIns="0" tIns="12700" rIns="0" bIns="0" rtlCol="0">
            <a:spAutoFit/>
          </a:bodyPr>
          <a:lstStyle/>
          <a:p>
            <a:pPr marL="12700">
              <a:lnSpc>
                <a:spcPct val="100000"/>
              </a:lnSpc>
              <a:spcBef>
                <a:spcPts val="100"/>
              </a:spcBef>
            </a:pPr>
            <a:r>
              <a:rPr sz="1050" spc="-55" dirty="0">
                <a:solidFill>
                  <a:srgbClr val="878787"/>
                </a:solidFill>
                <a:latin typeface="Calibri"/>
                <a:cs typeface="Calibri"/>
              </a:rPr>
              <a:t>5</a:t>
            </a:r>
            <a:endParaRPr sz="1050">
              <a:latin typeface="Calibri"/>
              <a:cs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06974" y="1320635"/>
            <a:ext cx="5992326" cy="620683"/>
          </a:xfrm>
          <a:prstGeom prst="rect">
            <a:avLst/>
          </a:prstGeom>
        </p:spPr>
        <p:txBody>
          <a:bodyPr vert="horz" wrap="square" lIns="0" tIns="12700" rIns="0" bIns="0" rtlCol="0">
            <a:spAutoFit/>
          </a:bodyPr>
          <a:lstStyle/>
          <a:p>
            <a:pPr marL="12700">
              <a:lnSpc>
                <a:spcPct val="100000"/>
              </a:lnSpc>
              <a:spcBef>
                <a:spcPts val="100"/>
              </a:spcBef>
              <a:tabLst>
                <a:tab pos="1219200" algn="l"/>
              </a:tabLst>
            </a:pPr>
            <a:r>
              <a:rPr lang="en-US" sz="3950" spc="-75" dirty="0"/>
              <a:t>GitHub </a:t>
            </a:r>
            <a:r>
              <a:rPr sz="3950" spc="-70" dirty="0"/>
              <a:t>Link for </a:t>
            </a:r>
            <a:r>
              <a:rPr sz="3950" spc="-80" dirty="0"/>
              <a:t>Source</a:t>
            </a:r>
            <a:r>
              <a:rPr sz="3950" spc="400" dirty="0"/>
              <a:t> </a:t>
            </a:r>
            <a:r>
              <a:rPr sz="3950" spc="-90" dirty="0"/>
              <a:t>Code</a:t>
            </a:r>
            <a:endParaRPr sz="3950" dirty="0"/>
          </a:p>
        </p:txBody>
      </p:sp>
      <p:sp>
        <p:nvSpPr>
          <p:cNvPr id="3" name="object 3"/>
          <p:cNvSpPr txBox="1"/>
          <p:nvPr/>
        </p:nvSpPr>
        <p:spPr>
          <a:xfrm>
            <a:off x="826102" y="2277265"/>
            <a:ext cx="9243607" cy="8600431"/>
          </a:xfrm>
          <a:prstGeom prst="rect">
            <a:avLst/>
          </a:prstGeom>
        </p:spPr>
        <p:txBody>
          <a:bodyPr vert="horz" wrap="square" lIns="0" tIns="71755" rIns="0" bIns="0" rtlCol="0">
            <a:spAutoFit/>
          </a:bodyPr>
          <a:lstStyle/>
          <a:p>
            <a:pPr marL="182880" indent="-170815">
              <a:lnSpc>
                <a:spcPct val="100000"/>
              </a:lnSpc>
              <a:spcBef>
                <a:spcPts val="470"/>
              </a:spcBef>
              <a:buChar char="•"/>
              <a:tabLst>
                <a:tab pos="183515" algn="l"/>
              </a:tabLst>
            </a:pPr>
            <a:r>
              <a:rPr lang="en-US" sz="2550" i="1" spc="-80" dirty="0">
                <a:latin typeface="Calibri"/>
                <a:cs typeface="Calibri"/>
              </a:rPr>
              <a:t>Complete set of  source code and other linked files , link from </a:t>
            </a:r>
            <a:r>
              <a:rPr lang="en-US" sz="2550" i="1" spc="-80" dirty="0">
                <a:cs typeface="Calibri"/>
              </a:rPr>
              <a:t>google drive  - </a:t>
            </a:r>
            <a:r>
              <a:rPr lang="en-US" sz="2550" i="1" spc="-80" dirty="0">
                <a:cs typeface="Calibri"/>
                <a:hlinkClick r:id="rId2"/>
              </a:rPr>
              <a:t>https://drive.google.com/file/d/1JYOmJwNLBf6yVR8B_uRW91oSo8RZtqEe/view?usp=sharing</a:t>
            </a:r>
            <a:endParaRPr lang="en-US" sz="2550" i="1" spc="-80" dirty="0">
              <a:cs typeface="Calibri"/>
            </a:endParaRPr>
          </a:p>
          <a:p>
            <a:pPr marL="12065">
              <a:lnSpc>
                <a:spcPct val="100000"/>
              </a:lnSpc>
              <a:spcBef>
                <a:spcPts val="470"/>
              </a:spcBef>
              <a:tabLst>
                <a:tab pos="183515" algn="l"/>
              </a:tabLst>
            </a:pPr>
            <a:endParaRPr lang="en-US" sz="2550" i="1" spc="-80" dirty="0">
              <a:latin typeface="Calibri"/>
              <a:cs typeface="Calibri"/>
            </a:endParaRPr>
          </a:p>
          <a:p>
            <a:pPr marL="182880" indent="-170815">
              <a:lnSpc>
                <a:spcPct val="100000"/>
              </a:lnSpc>
              <a:spcBef>
                <a:spcPts val="470"/>
              </a:spcBef>
              <a:buChar char="•"/>
              <a:tabLst>
                <a:tab pos="183515" algn="l"/>
              </a:tabLst>
            </a:pPr>
            <a:r>
              <a:rPr lang="en-US" sz="2550" i="1" spc="-80" dirty="0">
                <a:latin typeface="Calibri"/>
                <a:cs typeface="Calibri"/>
              </a:rPr>
              <a:t>The Git-hub link of source code  (along with a readme file) -  </a:t>
            </a:r>
            <a:r>
              <a:rPr lang="en-US" sz="2800" dirty="0">
                <a:hlinkClick r:id="rId3"/>
              </a:rPr>
              <a:t>https://github.com/DivyaSundar-89/CFC_2020_SlotBooking</a:t>
            </a:r>
            <a:endParaRPr lang="en-US" sz="2550" i="1" spc="-80" dirty="0">
              <a:latin typeface="Calibri"/>
              <a:cs typeface="Calibri"/>
            </a:endParaRPr>
          </a:p>
          <a:p>
            <a:pPr marL="182880" indent="-170815">
              <a:lnSpc>
                <a:spcPct val="100000"/>
              </a:lnSpc>
              <a:spcBef>
                <a:spcPts val="470"/>
              </a:spcBef>
              <a:buChar char="•"/>
              <a:tabLst>
                <a:tab pos="183515" algn="l"/>
              </a:tabLst>
            </a:pPr>
            <a:endParaRPr lang="en-US" sz="2550" i="1" spc="-80" dirty="0">
              <a:latin typeface="Calibri"/>
              <a:cs typeface="Calibri"/>
            </a:endParaRPr>
          </a:p>
          <a:p>
            <a:pPr marL="182880" indent="-170815">
              <a:lnSpc>
                <a:spcPct val="100000"/>
              </a:lnSpc>
              <a:spcBef>
                <a:spcPts val="470"/>
              </a:spcBef>
              <a:buChar char="•"/>
              <a:tabLst>
                <a:tab pos="183515" algn="l"/>
              </a:tabLst>
            </a:pPr>
            <a:r>
              <a:rPr lang="en-US" sz="2550" i="1" spc="-80" dirty="0">
                <a:latin typeface="Calibri"/>
                <a:cs typeface="Calibri"/>
              </a:rPr>
              <a:t>The document containing snapshot images of the </a:t>
            </a:r>
            <a:r>
              <a:rPr lang="en-US" sz="2550" i="1" spc="-80" dirty="0" err="1">
                <a:latin typeface="Calibri"/>
                <a:cs typeface="Calibri"/>
              </a:rPr>
              <a:t>poc</a:t>
            </a:r>
            <a:r>
              <a:rPr lang="en-US" sz="2550" i="1" spc="-80" dirty="0">
                <a:cs typeface="Calibri"/>
              </a:rPr>
              <a:t> - </a:t>
            </a:r>
            <a:r>
              <a:rPr lang="en-US" sz="2550" i="1" spc="-80" dirty="0">
                <a:cs typeface="Calibri"/>
                <a:hlinkClick r:id="rId4"/>
              </a:rPr>
              <a:t>https://github.com/DivyaSundar-89/CFC_2020_SlotBooking/blob/master/Snapshots%20of%20working%20poc.docx</a:t>
            </a: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82880" indent="-170815">
              <a:lnSpc>
                <a:spcPct val="100000"/>
              </a:lnSpc>
              <a:spcBef>
                <a:spcPts val="470"/>
              </a:spcBef>
              <a:buChar char="•"/>
              <a:tabLst>
                <a:tab pos="183515" algn="l"/>
              </a:tabLst>
            </a:pPr>
            <a:r>
              <a:rPr lang="en-US" sz="2550" i="1" spc="-80" dirty="0">
                <a:cs typeface="Calibri"/>
              </a:rPr>
              <a:t>Readme file has the complete details on how to setup the project and access it , available in the git hub - </a:t>
            </a:r>
            <a:r>
              <a:rPr lang="en-US" sz="2550" i="1" spc="-80" dirty="0">
                <a:cs typeface="Calibri"/>
                <a:hlinkClick r:id="rId5"/>
              </a:rPr>
              <a:t>https://github.com/DivyaSundar-89/CFC_2020_SlotBooking/blob/master/README.md</a:t>
            </a: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308" y="6410884"/>
            <a:ext cx="89535" cy="178435"/>
          </a:xfrm>
          <a:prstGeom prst="rect">
            <a:avLst/>
          </a:prstGeom>
        </p:spPr>
        <p:txBody>
          <a:bodyPr vert="horz" wrap="square" lIns="0" tIns="12700" rIns="0" bIns="0" rtlCol="0">
            <a:spAutoFit/>
          </a:bodyPr>
          <a:lstStyle/>
          <a:p>
            <a:pPr marL="12700">
              <a:lnSpc>
                <a:spcPct val="100000"/>
              </a:lnSpc>
              <a:spcBef>
                <a:spcPts val="100"/>
              </a:spcBef>
            </a:pPr>
            <a:r>
              <a:rPr sz="1000" spc="-50" dirty="0">
                <a:solidFill>
                  <a:srgbClr val="878787"/>
                </a:solidFill>
                <a:latin typeface="Consolas"/>
                <a:cs typeface="Consolas"/>
              </a:rPr>
              <a:t>6</a:t>
            </a:r>
            <a:endParaRPr sz="1000">
              <a:latin typeface="Consolas"/>
              <a:cs typeface="Consola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472</TotalTime>
  <Words>950</Words>
  <Application>Microsoft Office PowerPoint</Application>
  <PresentationFormat>Custom</PresentationFormat>
  <Paragraphs>98</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Consolas</vt:lpstr>
      <vt:lpstr>Calibri</vt:lpstr>
      <vt:lpstr>Times New Roman</vt:lpstr>
      <vt:lpstr>Arial</vt:lpstr>
      <vt:lpstr>Office Theme</vt:lpstr>
      <vt:lpstr>#CodeinQuarantine</vt:lpstr>
      <vt:lpstr>PowerPoint Presentation</vt:lpstr>
      <vt:lpstr>PowerPoint Presentation</vt:lpstr>
      <vt:lpstr>Details of Solution</vt:lpstr>
      <vt:lpstr>PowerPoint Presentation</vt:lpstr>
      <vt:lpstr>Architecture</vt:lpstr>
      <vt:lpstr>Architecture - registration</vt:lpstr>
      <vt:lpstr>List of IBM Services or IBM systems</vt:lpstr>
      <vt:lpstr>GitHub Link for Source Code</vt:lpstr>
      <vt:lpstr>Youtube or Vimeo Link</vt:lpstr>
      <vt:lpstr>Associated attachments/ files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#CodeinQuarantine</dc:title>
  <dc:creator>Divya Sundar</dc:creator>
  <cp:lastModifiedBy>Divya Sundar</cp:lastModifiedBy>
  <cp:revision>91</cp:revision>
  <dcterms:created xsi:type="dcterms:W3CDTF">2020-06-05T19:54:19Z</dcterms:created>
  <dcterms:modified xsi:type="dcterms:W3CDTF">2020-07-19T10:27:03Z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2020-07-04T00:00:00Z</vt:filetime>
  </property>
  <property fmtid="{D5CDD505-2E9C-101B-9397-08002B2CF9AE}" pid="3" name="LastSaved">
    <vt:filetime>2020-06-05T00:00:00Z</vt:filetime>
  </property>
</Properties>
</file>